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3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61" r:id="rId5"/>
    <p:sldId id="259" r:id="rId6"/>
    <p:sldId id="264" r:id="rId7"/>
    <p:sldId id="274" r:id="rId8"/>
    <p:sldId id="275" r:id="rId9"/>
    <p:sldId id="273" r:id="rId10"/>
    <p:sldId id="265" r:id="rId11"/>
    <p:sldId id="266" r:id="rId12"/>
    <p:sldId id="276" r:id="rId13"/>
    <p:sldId id="268" r:id="rId14"/>
    <p:sldId id="278" r:id="rId15"/>
    <p:sldId id="267" r:id="rId16"/>
    <p:sldId id="277" r:id="rId17"/>
    <p:sldId id="269" r:id="rId18"/>
    <p:sldId id="279" r:id="rId19"/>
    <p:sldId id="270" r:id="rId20"/>
    <p:sldId id="271" r:id="rId21"/>
    <p:sldId id="260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4F46B193-D73A-4FDB-B2AC-B6F383EA9AAB}">
          <p14:sldIdLst>
            <p14:sldId id="256"/>
            <p14:sldId id="257"/>
            <p14:sldId id="258"/>
            <p14:sldId id="261"/>
            <p14:sldId id="259"/>
            <p14:sldId id="264"/>
            <p14:sldId id="274"/>
            <p14:sldId id="275"/>
            <p14:sldId id="273"/>
            <p14:sldId id="265"/>
            <p14:sldId id="266"/>
            <p14:sldId id="276"/>
            <p14:sldId id="268"/>
            <p14:sldId id="278"/>
            <p14:sldId id="267"/>
            <p14:sldId id="277"/>
            <p14:sldId id="269"/>
            <p14:sldId id="279"/>
            <p14:sldId id="270"/>
            <p14:sldId id="271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4260" autoAdjust="0"/>
  </p:normalViewPr>
  <p:slideViewPr>
    <p:cSldViewPr snapToGrid="0">
      <p:cViewPr varScale="1">
        <p:scale>
          <a:sx n="67" d="100"/>
          <a:sy n="67" d="100"/>
        </p:scale>
        <p:origin x="621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99A5B0-0C09-426E-920C-F89CFE051872}" type="doc">
      <dgm:prSet loTypeId="urn:microsoft.com/office/officeart/2005/8/layout/radial4" loCatId="relationship" qsTypeId="urn:microsoft.com/office/officeart/2005/8/quickstyle/simple1" qsCatId="simple" csTypeId="urn:microsoft.com/office/officeart/2005/8/colors/accent2_1" csCatId="accent2" phldr="1"/>
      <dgm:spPr/>
      <dgm:t>
        <a:bodyPr/>
        <a:lstStyle/>
        <a:p>
          <a:endParaRPr lang="zh-CN" altLang="en-US"/>
        </a:p>
      </dgm:t>
    </dgm:pt>
    <dgm:pt modelId="{63DDB0A6-FCDD-4876-91D0-2CCC4D37738B}">
      <dgm:prSet phldrT="[文本]" custT="1"/>
      <dgm:spPr/>
      <dgm:t>
        <a:bodyPr/>
        <a:lstStyle/>
        <a:p>
          <a:r>
            <a:rPr lang="zh-CN" altLang="en-US" sz="4000" dirty="0" smtClean="0"/>
            <a:t>元宇宙</a:t>
          </a:r>
          <a:endParaRPr lang="zh-CN" altLang="en-US" sz="4000" dirty="0"/>
        </a:p>
      </dgm:t>
    </dgm:pt>
    <dgm:pt modelId="{A19D1DFC-6382-435E-B7F8-EE6DB489F533}" type="parTrans" cxnId="{B26E19DE-BD81-499E-A3B6-D3F49889FE06}">
      <dgm:prSet/>
      <dgm:spPr/>
      <dgm:t>
        <a:bodyPr/>
        <a:lstStyle/>
        <a:p>
          <a:endParaRPr lang="zh-CN" altLang="en-US"/>
        </a:p>
      </dgm:t>
    </dgm:pt>
    <dgm:pt modelId="{DEFC6299-7417-495E-8B13-634798602997}" type="sibTrans" cxnId="{B26E19DE-BD81-499E-A3B6-D3F49889FE06}">
      <dgm:prSet/>
      <dgm:spPr/>
      <dgm:t>
        <a:bodyPr/>
        <a:lstStyle/>
        <a:p>
          <a:endParaRPr lang="zh-CN" altLang="en-US"/>
        </a:p>
      </dgm:t>
    </dgm:pt>
    <dgm:pt modelId="{5DCF629A-4867-42BE-B772-F10580A20C6D}">
      <dgm:prSet phldrT="[文本]" custT="1"/>
      <dgm:spPr/>
      <dgm:t>
        <a:bodyPr/>
        <a:lstStyle/>
        <a:p>
          <a:r>
            <a:rPr lang="en-US" altLang="zh-CN" sz="2400" dirty="0" smtClean="0"/>
            <a:t>VR/AR </a:t>
          </a:r>
        </a:p>
        <a:p>
          <a:r>
            <a:rPr lang="zh-CN" altLang="en-US" sz="2000" dirty="0" smtClean="0"/>
            <a:t>入口</a:t>
          </a:r>
          <a:endParaRPr lang="zh-CN" altLang="en-US" sz="2000" dirty="0"/>
        </a:p>
      </dgm:t>
    </dgm:pt>
    <dgm:pt modelId="{49613195-2ECD-40FC-B6DA-E21B8691353E}" type="parTrans" cxnId="{9410CF0C-4286-4E2C-8B2E-B154CF56304A}">
      <dgm:prSet/>
      <dgm:spPr/>
      <dgm:t>
        <a:bodyPr/>
        <a:lstStyle/>
        <a:p>
          <a:endParaRPr lang="zh-CN" altLang="en-US"/>
        </a:p>
      </dgm:t>
    </dgm:pt>
    <dgm:pt modelId="{30D41624-3BD4-4565-9807-9D950024037A}" type="sibTrans" cxnId="{9410CF0C-4286-4E2C-8B2E-B154CF56304A}">
      <dgm:prSet/>
      <dgm:spPr/>
      <dgm:t>
        <a:bodyPr/>
        <a:lstStyle/>
        <a:p>
          <a:endParaRPr lang="zh-CN" altLang="en-US"/>
        </a:p>
      </dgm:t>
    </dgm:pt>
    <dgm:pt modelId="{4A6A1BFC-0819-4568-9338-67C51E2D9D4B}">
      <dgm:prSet phldrT="[文本]" custT="1"/>
      <dgm:spPr/>
      <dgm:t>
        <a:bodyPr/>
        <a:lstStyle/>
        <a:p>
          <a:r>
            <a:rPr lang="zh-CN" altLang="en-US" sz="2400" dirty="0" smtClean="0"/>
            <a:t>人工智能 </a:t>
          </a:r>
          <a:endParaRPr lang="en-US" altLang="zh-CN" sz="2400" dirty="0" smtClean="0"/>
        </a:p>
        <a:p>
          <a:r>
            <a:rPr lang="zh-CN" altLang="en-US" sz="2000" dirty="0" smtClean="0"/>
            <a:t>内容创作</a:t>
          </a:r>
          <a:endParaRPr lang="zh-CN" altLang="en-US" sz="2000" dirty="0"/>
        </a:p>
      </dgm:t>
    </dgm:pt>
    <dgm:pt modelId="{C565BB9B-AF56-483C-AA25-DBDFD8577C2C}" type="parTrans" cxnId="{E9C10B57-AC70-4E6E-980A-22A312C09AC9}">
      <dgm:prSet/>
      <dgm:spPr/>
      <dgm:t>
        <a:bodyPr/>
        <a:lstStyle/>
        <a:p>
          <a:endParaRPr lang="zh-CN" altLang="en-US"/>
        </a:p>
      </dgm:t>
    </dgm:pt>
    <dgm:pt modelId="{5DAD9D4C-D3DF-4D97-BC94-9C8E2CC49B42}" type="sibTrans" cxnId="{E9C10B57-AC70-4E6E-980A-22A312C09AC9}">
      <dgm:prSet/>
      <dgm:spPr/>
      <dgm:t>
        <a:bodyPr/>
        <a:lstStyle/>
        <a:p>
          <a:endParaRPr lang="zh-CN" altLang="en-US"/>
        </a:p>
      </dgm:t>
    </dgm:pt>
    <dgm:pt modelId="{2F81FCE5-6DC3-47D1-86BF-0AEC9FA04E44}">
      <dgm:prSet phldrT="[文本]" custT="1"/>
      <dgm:spPr/>
      <dgm:t>
        <a:bodyPr/>
        <a:lstStyle/>
        <a:p>
          <a:r>
            <a:rPr lang="zh-CN" altLang="en-US" sz="2400" dirty="0" smtClean="0"/>
            <a:t>云计算 </a:t>
          </a:r>
          <a:endParaRPr lang="en-US" altLang="zh-CN" sz="2400" dirty="0" smtClean="0"/>
        </a:p>
        <a:p>
          <a:r>
            <a:rPr lang="zh-CN" altLang="en-US" sz="2000" dirty="0" smtClean="0"/>
            <a:t>数据处理</a:t>
          </a:r>
          <a:endParaRPr lang="zh-CN" altLang="en-US" sz="2000" dirty="0"/>
        </a:p>
      </dgm:t>
    </dgm:pt>
    <dgm:pt modelId="{A0D2619D-9B5A-4AB1-A797-E657AA8749C0}" type="parTrans" cxnId="{EED90DB9-0223-4644-939D-0E22026359E1}">
      <dgm:prSet/>
      <dgm:spPr/>
      <dgm:t>
        <a:bodyPr/>
        <a:lstStyle/>
        <a:p>
          <a:endParaRPr lang="zh-CN" altLang="en-US"/>
        </a:p>
      </dgm:t>
    </dgm:pt>
    <dgm:pt modelId="{2A0D0D8F-EA11-4CE2-9500-8DE5127866FA}" type="sibTrans" cxnId="{EED90DB9-0223-4644-939D-0E22026359E1}">
      <dgm:prSet/>
      <dgm:spPr/>
      <dgm:t>
        <a:bodyPr/>
        <a:lstStyle/>
        <a:p>
          <a:endParaRPr lang="zh-CN" altLang="en-US"/>
        </a:p>
      </dgm:t>
    </dgm:pt>
    <dgm:pt modelId="{4BB1B8AD-5917-4431-B020-A502AC81A4BE}">
      <dgm:prSet phldrT="[文本]" custT="1"/>
      <dgm:spPr/>
      <dgm:t>
        <a:bodyPr/>
        <a:lstStyle/>
        <a:p>
          <a:r>
            <a:rPr lang="zh-CN" altLang="en-US" sz="2400" dirty="0" smtClean="0"/>
            <a:t>区块链 </a:t>
          </a:r>
          <a:endParaRPr lang="en-US" altLang="zh-CN" sz="2400" dirty="0" smtClean="0"/>
        </a:p>
        <a:p>
          <a:r>
            <a:rPr lang="zh-CN" altLang="en-US" sz="2000" dirty="0" smtClean="0"/>
            <a:t>结算体系</a:t>
          </a:r>
          <a:endParaRPr lang="zh-CN" altLang="en-US" sz="2000" dirty="0"/>
        </a:p>
      </dgm:t>
    </dgm:pt>
    <dgm:pt modelId="{179E7012-C0A0-43B6-8A3A-D8C3696CC0E0}" type="parTrans" cxnId="{5DB83351-9C11-46F4-B5F5-379064799BB6}">
      <dgm:prSet/>
      <dgm:spPr/>
      <dgm:t>
        <a:bodyPr/>
        <a:lstStyle/>
        <a:p>
          <a:endParaRPr lang="zh-CN" altLang="en-US"/>
        </a:p>
      </dgm:t>
    </dgm:pt>
    <dgm:pt modelId="{55681A1C-7BC0-4AAE-9912-5D5C186CD18F}" type="sibTrans" cxnId="{5DB83351-9C11-46F4-B5F5-379064799BB6}">
      <dgm:prSet/>
      <dgm:spPr/>
      <dgm:t>
        <a:bodyPr/>
        <a:lstStyle/>
        <a:p>
          <a:endParaRPr lang="zh-CN" altLang="en-US"/>
        </a:p>
      </dgm:t>
    </dgm:pt>
    <dgm:pt modelId="{530C35E7-B74A-4705-8A66-7F11016A5256}">
      <dgm:prSet phldrT="[文本]" custT="1"/>
      <dgm:spPr/>
      <dgm:t>
        <a:bodyPr/>
        <a:lstStyle/>
        <a:p>
          <a:r>
            <a:rPr lang="en-US" altLang="zh-CN" sz="2400" dirty="0" smtClean="0"/>
            <a:t>5G </a:t>
          </a:r>
        </a:p>
        <a:p>
          <a:r>
            <a:rPr lang="zh-CN" altLang="en-US" sz="2000" dirty="0" smtClean="0"/>
            <a:t>通信网络基础设施</a:t>
          </a:r>
          <a:endParaRPr lang="zh-CN" altLang="en-US" sz="2000" dirty="0"/>
        </a:p>
      </dgm:t>
    </dgm:pt>
    <dgm:pt modelId="{3AE4E071-B180-405D-8A5F-A5019ED38F83}" type="parTrans" cxnId="{0EF753CB-8301-4C01-B2FE-B46C6FDB8E94}">
      <dgm:prSet/>
      <dgm:spPr/>
      <dgm:t>
        <a:bodyPr/>
        <a:lstStyle/>
        <a:p>
          <a:endParaRPr lang="zh-CN" altLang="en-US"/>
        </a:p>
      </dgm:t>
    </dgm:pt>
    <dgm:pt modelId="{D98BF265-05B2-4381-87AF-7FF591A3548C}" type="sibTrans" cxnId="{0EF753CB-8301-4C01-B2FE-B46C6FDB8E94}">
      <dgm:prSet/>
      <dgm:spPr/>
      <dgm:t>
        <a:bodyPr/>
        <a:lstStyle/>
        <a:p>
          <a:endParaRPr lang="zh-CN" altLang="en-US"/>
        </a:p>
      </dgm:t>
    </dgm:pt>
    <dgm:pt modelId="{9BA46612-7462-4D30-A91B-60C6C8D7B22A}" type="pres">
      <dgm:prSet presAssocID="{D899A5B0-0C09-426E-920C-F89CFE051872}" presName="cycle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520EAF2-DCDA-4106-ABF4-53F2FAC63849}" type="pres">
      <dgm:prSet presAssocID="{63DDB0A6-FCDD-4876-91D0-2CCC4D37738B}" presName="centerShape" presStyleLbl="node0" presStyleIdx="0" presStyleCnt="1" custScaleX="114041"/>
      <dgm:spPr/>
      <dgm:t>
        <a:bodyPr/>
        <a:lstStyle/>
        <a:p>
          <a:endParaRPr lang="zh-CN" altLang="en-US"/>
        </a:p>
      </dgm:t>
    </dgm:pt>
    <dgm:pt modelId="{442970C8-12E9-49AB-A61D-3B4D0C565FC0}" type="pres">
      <dgm:prSet presAssocID="{49613195-2ECD-40FC-B6DA-E21B8691353E}" presName="parTrans" presStyleLbl="bgSibTrans2D1" presStyleIdx="0" presStyleCnt="5"/>
      <dgm:spPr/>
      <dgm:t>
        <a:bodyPr/>
        <a:lstStyle/>
        <a:p>
          <a:endParaRPr lang="zh-CN" altLang="en-US"/>
        </a:p>
      </dgm:t>
    </dgm:pt>
    <dgm:pt modelId="{74C95352-2113-4650-B5D4-9036CBA14DA6}" type="pres">
      <dgm:prSet presAssocID="{5DCF629A-4867-42BE-B772-F10580A20C6D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7B0866D-FBF2-4159-9D44-78C3E9394A52}" type="pres">
      <dgm:prSet presAssocID="{C565BB9B-AF56-483C-AA25-DBDFD8577C2C}" presName="parTrans" presStyleLbl="bgSibTrans2D1" presStyleIdx="1" presStyleCnt="5"/>
      <dgm:spPr/>
      <dgm:t>
        <a:bodyPr/>
        <a:lstStyle/>
        <a:p>
          <a:endParaRPr lang="zh-CN" altLang="en-US"/>
        </a:p>
      </dgm:t>
    </dgm:pt>
    <dgm:pt modelId="{3551C41E-B3AB-4C2E-BC0E-25F2E500952D}" type="pres">
      <dgm:prSet presAssocID="{4A6A1BFC-0819-4568-9338-67C51E2D9D4B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576DA22-092E-4B56-B148-BECDC3C00013}" type="pres">
      <dgm:prSet presAssocID="{A0D2619D-9B5A-4AB1-A797-E657AA8749C0}" presName="parTrans" presStyleLbl="bgSibTrans2D1" presStyleIdx="2" presStyleCnt="5"/>
      <dgm:spPr/>
      <dgm:t>
        <a:bodyPr/>
        <a:lstStyle/>
        <a:p>
          <a:endParaRPr lang="zh-CN" altLang="en-US"/>
        </a:p>
      </dgm:t>
    </dgm:pt>
    <dgm:pt modelId="{13D59902-EF7C-41CC-97A1-70771752A4D2}" type="pres">
      <dgm:prSet presAssocID="{2F81FCE5-6DC3-47D1-86BF-0AEC9FA04E44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E23026A-C69E-4B2E-B24A-BB1AE02BA6E1}" type="pres">
      <dgm:prSet presAssocID="{179E7012-C0A0-43B6-8A3A-D8C3696CC0E0}" presName="parTrans" presStyleLbl="bgSibTrans2D1" presStyleIdx="3" presStyleCnt="5"/>
      <dgm:spPr/>
      <dgm:t>
        <a:bodyPr/>
        <a:lstStyle/>
        <a:p>
          <a:endParaRPr lang="zh-CN" altLang="en-US"/>
        </a:p>
      </dgm:t>
    </dgm:pt>
    <dgm:pt modelId="{3850E55F-DAEC-4251-A664-381BDB74BB7D}" type="pres">
      <dgm:prSet presAssocID="{4BB1B8AD-5917-4431-B020-A502AC81A4BE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0E6A6E9-A928-401F-B6C7-2ABAD0D68429}" type="pres">
      <dgm:prSet presAssocID="{3AE4E071-B180-405D-8A5F-A5019ED38F83}" presName="parTrans" presStyleLbl="bgSibTrans2D1" presStyleIdx="4" presStyleCnt="5"/>
      <dgm:spPr/>
      <dgm:t>
        <a:bodyPr/>
        <a:lstStyle/>
        <a:p>
          <a:endParaRPr lang="zh-CN" altLang="en-US"/>
        </a:p>
      </dgm:t>
    </dgm:pt>
    <dgm:pt modelId="{817BDDA0-7AC2-4076-837D-F96666070EA9}" type="pres">
      <dgm:prSet presAssocID="{530C35E7-B74A-4705-8A66-7F11016A5256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93B517B-972E-4714-A01D-6914A52998F0}" type="presOf" srcId="{D899A5B0-0C09-426E-920C-F89CFE051872}" destId="{9BA46612-7462-4D30-A91B-60C6C8D7B22A}" srcOrd="0" destOrd="0" presId="urn:microsoft.com/office/officeart/2005/8/layout/radial4"/>
    <dgm:cxn modelId="{E9C10B57-AC70-4E6E-980A-22A312C09AC9}" srcId="{63DDB0A6-FCDD-4876-91D0-2CCC4D37738B}" destId="{4A6A1BFC-0819-4568-9338-67C51E2D9D4B}" srcOrd="1" destOrd="0" parTransId="{C565BB9B-AF56-483C-AA25-DBDFD8577C2C}" sibTransId="{5DAD9D4C-D3DF-4D97-BC94-9C8E2CC49B42}"/>
    <dgm:cxn modelId="{B26E19DE-BD81-499E-A3B6-D3F49889FE06}" srcId="{D899A5B0-0C09-426E-920C-F89CFE051872}" destId="{63DDB0A6-FCDD-4876-91D0-2CCC4D37738B}" srcOrd="0" destOrd="0" parTransId="{A19D1DFC-6382-435E-B7F8-EE6DB489F533}" sibTransId="{DEFC6299-7417-495E-8B13-634798602997}"/>
    <dgm:cxn modelId="{69013B8F-0FEA-4DD9-82C6-663D80D1A42C}" type="presOf" srcId="{5DCF629A-4867-42BE-B772-F10580A20C6D}" destId="{74C95352-2113-4650-B5D4-9036CBA14DA6}" srcOrd="0" destOrd="0" presId="urn:microsoft.com/office/officeart/2005/8/layout/radial4"/>
    <dgm:cxn modelId="{0EF753CB-8301-4C01-B2FE-B46C6FDB8E94}" srcId="{63DDB0A6-FCDD-4876-91D0-2CCC4D37738B}" destId="{530C35E7-B74A-4705-8A66-7F11016A5256}" srcOrd="4" destOrd="0" parTransId="{3AE4E071-B180-405D-8A5F-A5019ED38F83}" sibTransId="{D98BF265-05B2-4381-87AF-7FF591A3548C}"/>
    <dgm:cxn modelId="{6B58157F-292A-4097-8F69-8BDF2D62D63A}" type="presOf" srcId="{4BB1B8AD-5917-4431-B020-A502AC81A4BE}" destId="{3850E55F-DAEC-4251-A664-381BDB74BB7D}" srcOrd="0" destOrd="0" presId="urn:microsoft.com/office/officeart/2005/8/layout/radial4"/>
    <dgm:cxn modelId="{81B1C703-84D1-4482-83A8-351296EB9708}" type="presOf" srcId="{49613195-2ECD-40FC-B6DA-E21B8691353E}" destId="{442970C8-12E9-49AB-A61D-3B4D0C565FC0}" srcOrd="0" destOrd="0" presId="urn:microsoft.com/office/officeart/2005/8/layout/radial4"/>
    <dgm:cxn modelId="{5DB83351-9C11-46F4-B5F5-379064799BB6}" srcId="{63DDB0A6-FCDD-4876-91D0-2CCC4D37738B}" destId="{4BB1B8AD-5917-4431-B020-A502AC81A4BE}" srcOrd="3" destOrd="0" parTransId="{179E7012-C0A0-43B6-8A3A-D8C3696CC0E0}" sibTransId="{55681A1C-7BC0-4AAE-9912-5D5C186CD18F}"/>
    <dgm:cxn modelId="{63F06665-4E50-4C87-BD01-210ECA2B9171}" type="presOf" srcId="{C565BB9B-AF56-483C-AA25-DBDFD8577C2C}" destId="{87B0866D-FBF2-4159-9D44-78C3E9394A52}" srcOrd="0" destOrd="0" presId="urn:microsoft.com/office/officeart/2005/8/layout/radial4"/>
    <dgm:cxn modelId="{59BFD7BA-77E2-41ED-86B6-7514C6A7AAC1}" type="presOf" srcId="{530C35E7-B74A-4705-8A66-7F11016A5256}" destId="{817BDDA0-7AC2-4076-837D-F96666070EA9}" srcOrd="0" destOrd="0" presId="urn:microsoft.com/office/officeart/2005/8/layout/radial4"/>
    <dgm:cxn modelId="{EED90DB9-0223-4644-939D-0E22026359E1}" srcId="{63DDB0A6-FCDD-4876-91D0-2CCC4D37738B}" destId="{2F81FCE5-6DC3-47D1-86BF-0AEC9FA04E44}" srcOrd="2" destOrd="0" parTransId="{A0D2619D-9B5A-4AB1-A797-E657AA8749C0}" sibTransId="{2A0D0D8F-EA11-4CE2-9500-8DE5127866FA}"/>
    <dgm:cxn modelId="{9410CF0C-4286-4E2C-8B2E-B154CF56304A}" srcId="{63DDB0A6-FCDD-4876-91D0-2CCC4D37738B}" destId="{5DCF629A-4867-42BE-B772-F10580A20C6D}" srcOrd="0" destOrd="0" parTransId="{49613195-2ECD-40FC-B6DA-E21B8691353E}" sibTransId="{30D41624-3BD4-4565-9807-9D950024037A}"/>
    <dgm:cxn modelId="{7C72CD9C-1C61-4190-8C5C-2DF7C2F81D73}" type="presOf" srcId="{4A6A1BFC-0819-4568-9338-67C51E2D9D4B}" destId="{3551C41E-B3AB-4C2E-BC0E-25F2E500952D}" srcOrd="0" destOrd="0" presId="urn:microsoft.com/office/officeart/2005/8/layout/radial4"/>
    <dgm:cxn modelId="{7C9A757D-7013-4603-8A35-B04888438EC8}" type="presOf" srcId="{2F81FCE5-6DC3-47D1-86BF-0AEC9FA04E44}" destId="{13D59902-EF7C-41CC-97A1-70771752A4D2}" srcOrd="0" destOrd="0" presId="urn:microsoft.com/office/officeart/2005/8/layout/radial4"/>
    <dgm:cxn modelId="{C0CC7B8A-801E-4396-8D38-33431CA53A6E}" type="presOf" srcId="{A0D2619D-9B5A-4AB1-A797-E657AA8749C0}" destId="{E576DA22-092E-4B56-B148-BECDC3C00013}" srcOrd="0" destOrd="0" presId="urn:microsoft.com/office/officeart/2005/8/layout/radial4"/>
    <dgm:cxn modelId="{EECCBFD5-2739-4F28-B99C-60DD1C725B69}" type="presOf" srcId="{63DDB0A6-FCDD-4876-91D0-2CCC4D37738B}" destId="{B520EAF2-DCDA-4106-ABF4-53F2FAC63849}" srcOrd="0" destOrd="0" presId="urn:microsoft.com/office/officeart/2005/8/layout/radial4"/>
    <dgm:cxn modelId="{3A4935BB-7AE4-4DBF-9901-3360017582D5}" type="presOf" srcId="{3AE4E071-B180-405D-8A5F-A5019ED38F83}" destId="{20E6A6E9-A928-401F-B6C7-2ABAD0D68429}" srcOrd="0" destOrd="0" presId="urn:microsoft.com/office/officeart/2005/8/layout/radial4"/>
    <dgm:cxn modelId="{95B40A3B-15E3-4EAA-9597-055ECCEDFCFC}" type="presOf" srcId="{179E7012-C0A0-43B6-8A3A-D8C3696CC0E0}" destId="{FE23026A-C69E-4B2E-B24A-BB1AE02BA6E1}" srcOrd="0" destOrd="0" presId="urn:microsoft.com/office/officeart/2005/8/layout/radial4"/>
    <dgm:cxn modelId="{E386711A-6095-4D39-944C-178490A982F0}" type="presParOf" srcId="{9BA46612-7462-4D30-A91B-60C6C8D7B22A}" destId="{B520EAF2-DCDA-4106-ABF4-53F2FAC63849}" srcOrd="0" destOrd="0" presId="urn:microsoft.com/office/officeart/2005/8/layout/radial4"/>
    <dgm:cxn modelId="{7C8912C6-C44F-4FBE-9034-E4D2769A3BA0}" type="presParOf" srcId="{9BA46612-7462-4D30-A91B-60C6C8D7B22A}" destId="{442970C8-12E9-49AB-A61D-3B4D0C565FC0}" srcOrd="1" destOrd="0" presId="urn:microsoft.com/office/officeart/2005/8/layout/radial4"/>
    <dgm:cxn modelId="{8CC8930C-32E6-44A2-9114-D0A60F25DAC9}" type="presParOf" srcId="{9BA46612-7462-4D30-A91B-60C6C8D7B22A}" destId="{74C95352-2113-4650-B5D4-9036CBA14DA6}" srcOrd="2" destOrd="0" presId="urn:microsoft.com/office/officeart/2005/8/layout/radial4"/>
    <dgm:cxn modelId="{631D8DC0-BECE-478A-A242-87D6BF93C13A}" type="presParOf" srcId="{9BA46612-7462-4D30-A91B-60C6C8D7B22A}" destId="{87B0866D-FBF2-4159-9D44-78C3E9394A52}" srcOrd="3" destOrd="0" presId="urn:microsoft.com/office/officeart/2005/8/layout/radial4"/>
    <dgm:cxn modelId="{EB5FC519-13FE-47FE-B5E6-3ECC5032DE32}" type="presParOf" srcId="{9BA46612-7462-4D30-A91B-60C6C8D7B22A}" destId="{3551C41E-B3AB-4C2E-BC0E-25F2E500952D}" srcOrd="4" destOrd="0" presId="urn:microsoft.com/office/officeart/2005/8/layout/radial4"/>
    <dgm:cxn modelId="{E8B7D95E-401C-45F2-AB4B-92CCFEACD8B4}" type="presParOf" srcId="{9BA46612-7462-4D30-A91B-60C6C8D7B22A}" destId="{E576DA22-092E-4B56-B148-BECDC3C00013}" srcOrd="5" destOrd="0" presId="urn:microsoft.com/office/officeart/2005/8/layout/radial4"/>
    <dgm:cxn modelId="{FDF32CB3-9FD8-4EE4-9F28-E1360A953F57}" type="presParOf" srcId="{9BA46612-7462-4D30-A91B-60C6C8D7B22A}" destId="{13D59902-EF7C-41CC-97A1-70771752A4D2}" srcOrd="6" destOrd="0" presId="urn:microsoft.com/office/officeart/2005/8/layout/radial4"/>
    <dgm:cxn modelId="{2598ECD7-4352-4529-A1F5-44941C619BD3}" type="presParOf" srcId="{9BA46612-7462-4D30-A91B-60C6C8D7B22A}" destId="{FE23026A-C69E-4B2E-B24A-BB1AE02BA6E1}" srcOrd="7" destOrd="0" presId="urn:microsoft.com/office/officeart/2005/8/layout/radial4"/>
    <dgm:cxn modelId="{2A22A736-1563-4CC9-8319-761A9C3F89BF}" type="presParOf" srcId="{9BA46612-7462-4D30-A91B-60C6C8D7B22A}" destId="{3850E55F-DAEC-4251-A664-381BDB74BB7D}" srcOrd="8" destOrd="0" presId="urn:microsoft.com/office/officeart/2005/8/layout/radial4"/>
    <dgm:cxn modelId="{6A60677C-056D-4268-8FB5-E203D012D56C}" type="presParOf" srcId="{9BA46612-7462-4D30-A91B-60C6C8D7B22A}" destId="{20E6A6E9-A928-401F-B6C7-2ABAD0D68429}" srcOrd="9" destOrd="0" presId="urn:microsoft.com/office/officeart/2005/8/layout/radial4"/>
    <dgm:cxn modelId="{2843EE2E-2D37-493F-A9E9-734AD8047771}" type="presParOf" srcId="{9BA46612-7462-4D30-A91B-60C6C8D7B22A}" destId="{817BDDA0-7AC2-4076-837D-F96666070EA9}" srcOrd="10" destOrd="0" presId="urn:microsoft.com/office/officeart/2005/8/layout/radial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20EAF2-DCDA-4106-ABF4-53F2FAC63849}">
      <dsp:nvSpPr>
        <dsp:cNvPr id="0" name=""/>
        <dsp:cNvSpPr/>
      </dsp:nvSpPr>
      <dsp:spPr>
        <a:xfrm>
          <a:off x="2741787" y="2919376"/>
          <a:ext cx="2277782" cy="19973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000" kern="1200" dirty="0" smtClean="0"/>
            <a:t>元宇宙</a:t>
          </a:r>
          <a:endParaRPr lang="zh-CN" altLang="en-US" sz="4000" kern="1200" dirty="0"/>
        </a:p>
      </dsp:txBody>
      <dsp:txXfrm>
        <a:off x="3075360" y="3211879"/>
        <a:ext cx="1610636" cy="1412330"/>
      </dsp:txXfrm>
    </dsp:sp>
    <dsp:sp modelId="{442970C8-12E9-49AB-A61D-3B4D0C565FC0}">
      <dsp:nvSpPr>
        <dsp:cNvPr id="0" name=""/>
        <dsp:cNvSpPr/>
      </dsp:nvSpPr>
      <dsp:spPr>
        <a:xfrm rot="10800000">
          <a:off x="949329" y="3633424"/>
          <a:ext cx="1693872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4C95352-2113-4650-B5D4-9036CBA14DA6}">
      <dsp:nvSpPr>
        <dsp:cNvPr id="0" name=""/>
        <dsp:cNvSpPr/>
      </dsp:nvSpPr>
      <dsp:spPr>
        <a:xfrm>
          <a:off x="594" y="3159057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VR/AR 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入口</a:t>
          </a:r>
          <a:endParaRPr lang="zh-CN" altLang="en-US" sz="2000" kern="1200" dirty="0"/>
        </a:p>
      </dsp:txBody>
      <dsp:txXfrm>
        <a:off x="45054" y="3203517"/>
        <a:ext cx="1808549" cy="1429055"/>
      </dsp:txXfrm>
    </dsp:sp>
    <dsp:sp modelId="{87B0866D-FBF2-4159-9D44-78C3E9394A52}">
      <dsp:nvSpPr>
        <dsp:cNvPr id="0" name=""/>
        <dsp:cNvSpPr/>
      </dsp:nvSpPr>
      <dsp:spPr>
        <a:xfrm rot="13500000">
          <a:off x="1549184" y="2185245"/>
          <a:ext cx="1766631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551C41E-B3AB-4C2E-BC0E-25F2E500952D}">
      <dsp:nvSpPr>
        <dsp:cNvPr id="0" name=""/>
        <dsp:cNvSpPr/>
      </dsp:nvSpPr>
      <dsp:spPr>
        <a:xfrm>
          <a:off x="859166" y="1086280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人工智能 </a:t>
          </a:r>
          <a:endParaRPr lang="en-US" altLang="zh-CN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内容创作</a:t>
          </a:r>
          <a:endParaRPr lang="zh-CN" altLang="en-US" sz="2000" kern="1200" dirty="0"/>
        </a:p>
      </dsp:txBody>
      <dsp:txXfrm>
        <a:off x="903626" y="1130740"/>
        <a:ext cx="1808549" cy="1429055"/>
      </dsp:txXfrm>
    </dsp:sp>
    <dsp:sp modelId="{E576DA22-092E-4B56-B148-BECDC3C00013}">
      <dsp:nvSpPr>
        <dsp:cNvPr id="0" name=""/>
        <dsp:cNvSpPr/>
      </dsp:nvSpPr>
      <dsp:spPr>
        <a:xfrm rot="16200000">
          <a:off x="2967486" y="1615266"/>
          <a:ext cx="1826383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59902-EF7C-41CC-97A1-70771752A4D2}">
      <dsp:nvSpPr>
        <dsp:cNvPr id="0" name=""/>
        <dsp:cNvSpPr/>
      </dsp:nvSpPr>
      <dsp:spPr>
        <a:xfrm>
          <a:off x="2931943" y="227707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云计算 </a:t>
          </a:r>
          <a:endParaRPr lang="en-US" altLang="zh-CN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数据处理</a:t>
          </a:r>
          <a:endParaRPr lang="zh-CN" altLang="en-US" sz="2000" kern="1200" dirty="0"/>
        </a:p>
      </dsp:txBody>
      <dsp:txXfrm>
        <a:off x="2976403" y="272167"/>
        <a:ext cx="1808549" cy="1429055"/>
      </dsp:txXfrm>
    </dsp:sp>
    <dsp:sp modelId="{FE23026A-C69E-4B2E-B24A-BB1AE02BA6E1}">
      <dsp:nvSpPr>
        <dsp:cNvPr id="0" name=""/>
        <dsp:cNvSpPr/>
      </dsp:nvSpPr>
      <dsp:spPr>
        <a:xfrm rot="18900000">
          <a:off x="4445541" y="2185245"/>
          <a:ext cx="1766631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50E55F-DAEC-4251-A664-381BDB74BB7D}">
      <dsp:nvSpPr>
        <dsp:cNvPr id="0" name=""/>
        <dsp:cNvSpPr/>
      </dsp:nvSpPr>
      <dsp:spPr>
        <a:xfrm>
          <a:off x="5004720" y="1086280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/>
            <a:t>区块链 </a:t>
          </a:r>
          <a:endParaRPr lang="en-US" altLang="zh-CN" sz="2400" kern="1200" dirty="0" smtClean="0"/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结算体系</a:t>
          </a:r>
          <a:endParaRPr lang="zh-CN" altLang="en-US" sz="2000" kern="1200" dirty="0"/>
        </a:p>
      </dsp:txBody>
      <dsp:txXfrm>
        <a:off x="5049180" y="1130740"/>
        <a:ext cx="1808549" cy="1429055"/>
      </dsp:txXfrm>
    </dsp:sp>
    <dsp:sp modelId="{20E6A6E9-A928-401F-B6C7-2ABAD0D68429}">
      <dsp:nvSpPr>
        <dsp:cNvPr id="0" name=""/>
        <dsp:cNvSpPr/>
      </dsp:nvSpPr>
      <dsp:spPr>
        <a:xfrm>
          <a:off x="5118155" y="3633424"/>
          <a:ext cx="1693872" cy="569240"/>
        </a:xfrm>
        <a:prstGeom prst="lef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17BDDA0-7AC2-4076-837D-F96666070EA9}">
      <dsp:nvSpPr>
        <dsp:cNvPr id="0" name=""/>
        <dsp:cNvSpPr/>
      </dsp:nvSpPr>
      <dsp:spPr>
        <a:xfrm>
          <a:off x="5863292" y="3159057"/>
          <a:ext cx="1897469" cy="1517975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400" kern="1200" dirty="0" smtClean="0"/>
            <a:t>5G </a:t>
          </a:r>
        </a:p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000" kern="1200" dirty="0" smtClean="0"/>
            <a:t>通信网络基础设施</a:t>
          </a:r>
          <a:endParaRPr lang="zh-CN" altLang="en-US" sz="2000" kern="1200" dirty="0"/>
        </a:p>
      </dsp:txBody>
      <dsp:txXfrm>
        <a:off x="5907752" y="3203517"/>
        <a:ext cx="1808549" cy="14290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4">
  <dgm:title val=""/>
  <dgm:desc val=""/>
  <dgm:catLst>
    <dgm:cat type="relationship" pri="1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5" srcId="1" destId="11" srcOrd="0" destOrd="0"/>
        <dgm:cxn modelId="16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0"/>
              <dgm:param type="spanAng" val="360"/>
              <dgm:param type="ctrShpMap" val="fNode"/>
            </dgm:alg>
          </dgm:if>
          <dgm:else name="Name4">
            <dgm:choose name="Name5">
              <dgm:if name="Name6" axis="ch ch" ptType="node node" st="1 1" cnt="1 0" func="cnt" op="lte" val="3">
                <dgm:alg type="cycle">
                  <dgm:param type="stAng" val="-55"/>
                  <dgm:param type="spanAng" val="110"/>
                  <dgm:param type="ctrShpMap" val="fNode"/>
                </dgm:alg>
              </dgm:if>
              <dgm:else name="Name7">
                <dgm:choose name="Name8">
                  <dgm:if name="Name9" axis="ch ch" ptType="node node" st="1 1" cnt="1 0" func="cnt" op="equ" val="4">
                    <dgm:alg type="cycle">
                      <dgm:param type="stAng" val="-75"/>
                      <dgm:param type="spanAng" val="150"/>
                      <dgm:param type="ctrShpMap" val="fNode"/>
                    </dgm:alg>
                  </dgm:if>
                  <dgm:else name="Name10">
                    <dgm:alg type="cycle">
                      <dgm:param type="stAng" val="-90"/>
                      <dgm:param type="spanAng" val="180"/>
                      <dgm:param type="ctrShpMap" val="fNode"/>
                    </dgm:alg>
                  </dgm:else>
                </dgm:choose>
              </dgm:else>
            </dgm:choose>
          </dgm:else>
        </dgm:choose>
      </dgm:if>
      <dgm:else name="Name11">
        <dgm:choose name="Name12">
          <dgm:if name="Name13" axis="ch ch" ptType="node node" st="1 1" cnt="1 0" func="cnt" op="lte" val="1">
            <dgm:alg type="cycle">
              <dgm:param type="stAng" val="0"/>
              <dgm:param type="spanAng" val="-360"/>
              <dgm:param type="ctrShpMap" val="fNode"/>
            </dgm:alg>
          </dgm:if>
          <dgm:else name="Name14">
            <dgm:choose name="Name15">
              <dgm:if name="Name16" axis="ch ch" ptType="node node" st="1 1" cnt="1 0" func="cnt" op="lte" val="3">
                <dgm:alg type="cycle">
                  <dgm:param type="stAng" val="55"/>
                  <dgm:param type="spanAng" val="-110"/>
                  <dgm:param type="ctrShpMap" val="fNode"/>
                </dgm:alg>
              </dgm:if>
              <dgm:else name="Name17">
                <dgm:choose name="Name18">
                  <dgm:if name="Name19" axis="ch ch" ptType="node node" st="1 1" cnt="1 0" func="cnt" op="equ" val="4">
                    <dgm:alg type="cycle">
                      <dgm:param type="stAng" val="75"/>
                      <dgm:param type="spanAng" val="-150"/>
                      <dgm:param type="ctrShpMap" val="fNode"/>
                    </dgm:alg>
                  </dgm:if>
                  <dgm:else name="Name20">
                    <dgm:alg type="cycle">
                      <dgm:param type="stAng" val="90"/>
                      <dgm:param type="spanAng" val="-180"/>
                      <dgm:param type="ctrShpMap" val="fNode"/>
                    </dgm:alg>
                  </dgm:else>
                </dgm:choose>
              </dgm:else>
            </dgm:choose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fact="0.95"/>
      <dgm:constr type="h" for="ch" forName="parTrans" refType="w" refFor="ch" refForName="centerShape" fact="0.285"/>
      <dgm:constr type="sp" refType="w" refFor="ch" refForName="centerShape" op="equ" fact="0.23"/>
      <dgm:constr type="sibSp" refType="w" refFor="ch" refForName="node" fact="0.1"/>
      <dgm:constr type="primFontSz" for="ch" forName="node" op="equ"/>
    </dgm:constrLst>
    <dgm:choose name="Name21">
      <dgm:if name="Name22" axis="ch ch" ptType="node node" st="1 1" cnt="1 0" func="cnt" op="lte" val="5">
        <dgm:ruleLst>
          <dgm:rule type="w" for="ch" forName="centerShape" val="NaN" fact="0.27" max="NaN"/>
        </dgm:ruleLst>
      </dgm:if>
      <dgm:else name="Name23">
        <dgm:ruleLst>
          <dgm:rule type="w" for="ch" forName="centerShape" val="NaN" fact="0.27" max="NaN"/>
          <dgm:rule type="w" for="ch" forName="node" val="NaN" fact="0.7" max="NaN"/>
        </dgm:ruleLst>
      </dgm:else>
    </dgm:choose>
    <dgm:forEach name="Name24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  <dgm:constr type="primFontSz" val="65"/>
          <dgm:constr type="h" refType="w"/>
        </dgm:constrLst>
        <dgm:ruleLst>
          <dgm:rule type="primFontSz" val="5" fact="NaN" max="NaN"/>
        </dgm:ruleLst>
      </dgm:layoutNode>
      <dgm:forEach name="Name25" axis="ch">
        <dgm:forEach name="Name26" axis="self" ptType="parTrans">
          <dgm:layoutNode name="parTrans" styleLbl="bgSibTrans2D1">
            <dgm:alg type="conn">
              <dgm:param type="begPts" val="auto"/>
              <dgm:param type="endPts" val="ctr"/>
              <dgm:param type="endSty" val="noArr"/>
              <dgm:param type="begSty" val="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begPad" refType="connDist" fact="0.055"/>
              <dgm:constr type="endPad"/>
            </dgm:constrLst>
            <dgm:ruleLst/>
          </dgm:layoutNode>
        </dgm:forEach>
        <dgm:forEach name="Name27" axis="self" ptType="node">
          <dgm:layoutNode name="node" styleLbl="node1">
            <dgm:varLst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primFontSz" val="65"/>
              <dgm:constr type="h" refType="w" fact="0.8"/>
              <dgm:constr type="tMarg" refType="primFontSz" fact="0.15"/>
              <dgm:constr type="bMarg" refType="primFontSz" fact="0.15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11.jpeg>
</file>

<file path=ppt/media/image12.jpeg>
</file>

<file path=ppt/media/image13.png>
</file>

<file path=ppt/media/image14.gif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2DB7A6-2F33-4E9C-BE49-D8E54029F035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C536380-9CC8-4414-85CF-FC0E922F15F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67090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3814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6163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7787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2195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>
                <a:effectLst/>
              </a:rPr>
              <a:t>元宇宙是一个充满无限可能的数字化世界，它将带来全新的体验和应用。虚拟现实、增强现实和区块链等技术将构建元宇宙的基础，推动其在教育、娱乐和社交等领域的广泛应用。随着技术的不断进步，元宇宙将成为我们生活中不可或缺的一部分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6547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>
                <a:effectLst/>
              </a:rPr>
              <a:t>元宇宙是一个虚拟的数字化世界，由计算机生成的三维环境和虚拟现实技术构建而成。它是对现实世界的数字模拟，为用户提供了全新的体验和交互方式。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4803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经济学家朱家明教授表示，在谈及其应用时，超发达国家最大的潜在领域是教育。“大学”的英文单词是“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university”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，它本身就有宇宙的意思。在超宇宙和教育之间有一种自然的平行和覆盖。人类已进入“活着就是学习，学习就是活着”的历史阶段，超宇宙提供了最大的空间和最好的技术基础。例如，开放大学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(Open University)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就属于超时空，将所有人从校园中解放出来。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元宇宙中的课堂充满了想象，传统课堂中的教师不再局限于课堂和现有的教具。数学课堂中的图形和公式可以在几何空间中不断组合和变换。宇宙的产生和发展的过程就在我们面前。学生们甚至可以和秦始皇等历史人物一起观看朝代的兴衰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超宇宙让学习变得更容易和更有趣。进入元宇宙，教学不再依赖于时空条件和真实设备，改善教育资源的缺乏和失衡，激发各类创意课堂，从量和质两方面提升教学效果。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71802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6761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09401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6394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7383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27458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536380-9CC8-4414-85CF-FC0E922F15F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02595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23813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0376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901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84543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98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997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10114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6875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6360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3677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3547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4A9DF5-8618-4241-9691-06C510EE1564}" type="datetimeFigureOut">
              <a:rPr lang="zh-CN" altLang="en-US" smtClean="0"/>
              <a:t>2023/8/9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E4388-2A30-4688-9588-124A9367CB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65957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1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061252" y="1166191"/>
            <a:ext cx="5996609" cy="367747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元宇宙技术应用</a:t>
            </a:r>
            <a:endParaRPr lang="en-US" altLang="zh-CN" sz="4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 smtClean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en-US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2023.8.9</a:t>
            </a:r>
            <a:endParaRPr lang="zh-CN" altLang="en-US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5195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技术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支撑</a:t>
            </a:r>
            <a:endParaRPr lang="zh-CN" altLang="en-US" sz="2800" dirty="0"/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2603228083"/>
              </p:ext>
            </p:extLst>
          </p:nvPr>
        </p:nvGraphicFramePr>
        <p:xfrm>
          <a:off x="2601844" y="785926"/>
          <a:ext cx="7761357" cy="51444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3770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3" y="1630811"/>
            <a:ext cx="5658679" cy="40010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教育（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Education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在元宇宙的未来，沉浸式虚拟现实教学可以向学生展示更加真实的场景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，使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学习体验更加生动有趣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。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数学课堂中的图形和公式可以在几何空间中不断组合和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变换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学生们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甚至可以和秦始皇等历史人物一起观看朝代的兴衰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。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“大学”的英文单词是“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university”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，它本身就有宇宙的意思。在超宇宙和教育之间有一种自然的平行和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覆盖。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8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708546" y="1630811"/>
            <a:ext cx="5220893" cy="338002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1040" h="6720">
                <a:moveTo>
                  <a:pt x="0" y="0"/>
                </a:moveTo>
                <a:lnTo>
                  <a:pt x="11040" y="0"/>
                </a:lnTo>
                <a:lnTo>
                  <a:pt x="11040" y="6720"/>
                </a:lnTo>
                <a:lnTo>
                  <a:pt x="0" y="6720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09007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3" y="1630811"/>
            <a:ext cx="5658679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虚拟学校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Lambda School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是一所在线虚拟学校，提供编程和计算机科学课程。学生可以通过虚拟教室与导师互动，参与项目和团队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合作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ea typeface="FZShengShiKaiShuS-EB-GB" panose="02000000000000000000" pitchFamily="2" charset="-122"/>
              </a:rPr>
              <a:t>虚拟实验室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r>
              <a:rPr lang="en-US" altLang="zh-CN" dirty="0" err="1" smtClean="0">
                <a:ea typeface="FZShengShiKaiShuS-EB-GB" panose="02000000000000000000" pitchFamily="2" charset="-122"/>
              </a:rPr>
              <a:t>Labster</a:t>
            </a:r>
            <a:r>
              <a:rPr lang="zh-CN" altLang="en-US" dirty="0">
                <a:ea typeface="FZShengShiKaiShuS-EB-GB" panose="02000000000000000000" pitchFamily="2" charset="-122"/>
              </a:rPr>
              <a:t>是一个提供虚拟实验室体验的平台，覆盖生物学、化学、物理等多个学科。学生可以在虚拟环境中进行实验，探索科学现象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，降低实验的物理</a:t>
            </a:r>
            <a:r>
              <a:rPr lang="zh-CN" altLang="en-US" dirty="0">
                <a:ea typeface="FZShengShiKaiShuS-EB-GB" panose="02000000000000000000" pitchFamily="2" charset="-122"/>
              </a:rPr>
              <a:t>风险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r>
              <a:rPr lang="zh-CN" altLang="en-US" dirty="0" smtClean="0">
                <a:ea typeface="FZShengShiKaiShuS-EB-GB" panose="02000000000000000000" pitchFamily="2" charset="-122"/>
              </a:rPr>
              <a:t> </a:t>
            </a:r>
            <a:endParaRPr lang="en-US" altLang="zh-CN" dirty="0">
              <a:ea typeface="FZShengShiKaiShuS-EB-GB" panose="02000000000000000000" pitchFamily="2" charset="-122"/>
            </a:endParaRPr>
          </a:p>
          <a:p>
            <a:r>
              <a:rPr lang="zh-CN" altLang="en-US" dirty="0">
                <a:ea typeface="FZShengShiKaiShuS-EB-GB" panose="02000000000000000000" pitchFamily="2" charset="-122"/>
              </a:rPr>
              <a:t>沉浸式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学习</a:t>
            </a:r>
            <a:endParaRPr lang="en-US" altLang="zh-CN" dirty="0">
              <a:ea typeface="FZShengShiKaiShuS-EB-GB" panose="02000000000000000000" pitchFamily="2" charset="-122"/>
            </a:endParaRPr>
          </a:p>
          <a:p>
            <a:r>
              <a:rPr lang="en-US" altLang="zh-CN" dirty="0">
                <a:ea typeface="FZShengShiKaiShuS-EB-GB" panose="02000000000000000000" pitchFamily="2" charset="-122"/>
              </a:rPr>
              <a:t>Engage</a:t>
            </a:r>
            <a:r>
              <a:rPr lang="zh-CN" altLang="en-US" dirty="0">
                <a:ea typeface="FZShengShiKaiShuS-EB-GB" panose="02000000000000000000" pitchFamily="2" charset="-122"/>
              </a:rPr>
              <a:t>是一个虚拟现实学习和会议平台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，提供</a:t>
            </a:r>
            <a:r>
              <a:rPr lang="zh-CN" altLang="en-US" dirty="0">
                <a:ea typeface="FZShengShiKaiShuS-EB-GB" panose="02000000000000000000" pitchFamily="2" charset="-122"/>
              </a:rPr>
              <a:t>创造性的教学和互动工具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。在</a:t>
            </a:r>
            <a:r>
              <a:rPr lang="zh-CN" altLang="en-US" dirty="0">
                <a:ea typeface="FZShengShiKaiShuS-EB-GB" panose="02000000000000000000" pitchFamily="2" charset="-122"/>
              </a:rPr>
              <a:t>虚拟环境中创建教室，学生可以使用虚拟头戴设备加入，与教育内容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互动</a:t>
            </a:r>
            <a:r>
              <a:rPr lang="zh-CN" altLang="en-US" dirty="0">
                <a:ea typeface="FZShengShiKaiShuS-EB-GB" panose="02000000000000000000" pitchFamily="2" charset="-122"/>
              </a:rPr>
              <a:t>。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案例研究（</a:t>
            </a:r>
            <a:r>
              <a:rPr lang="en-US" altLang="zh-CN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Cases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zh-CN" altLang="en-US" sz="2800" dirty="0"/>
          </a:p>
        </p:txBody>
      </p:sp>
      <p:pic>
        <p:nvPicPr>
          <p:cNvPr id="4098" name="Picture 2" descr="Labster VR实验室平台：让枯燥的课堂high起来！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660461" y="1887985"/>
            <a:ext cx="5434702" cy="2717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586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042992" y="1809716"/>
            <a:ext cx="5658679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医疗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Healthcare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医疗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保健部门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应用元宇宙的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最佳例子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是增强现实（</a:t>
            </a:r>
            <a:r>
              <a:rPr lang="en-US" altLang="zh-CN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AR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）的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使用。想象一个虚拟世界，让医生能够看到病人的身体内部，并找出问题所在。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38200" y="1753444"/>
            <a:ext cx="4753597" cy="3216122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080" h="6480">
                <a:moveTo>
                  <a:pt x="0" y="0"/>
                </a:moveTo>
                <a:lnTo>
                  <a:pt x="10080" y="0"/>
                </a:lnTo>
                <a:lnTo>
                  <a:pt x="10080" y="6480"/>
                </a:lnTo>
                <a:lnTo>
                  <a:pt x="0" y="648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56049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38200" y="1595404"/>
            <a:ext cx="565867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医疗诊断与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培训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en-US" altLang="zh-CN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Osso VR 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是一个提供虚拟手术培训的平台，医学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生和医生可以通过虚拟现实设备模拟手术操作，进行实践训练。该平台为医疗从业者提供了一个安全、可控的学习环境，提高了手术技能和自信心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。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患者远程监护和康复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en-US" altLang="zh-CN" dirty="0" err="1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XRHealth</a:t>
            </a:r>
            <a:r>
              <a:rPr lang="en-US" altLang="zh-CN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是一个提供虚拟康复和远程监护服务的平台，患者可以通过虚拟现实设备接受康复治疗，医生可以远程监控患者的康复进展。这种方式不仅增强了患者的康复体验，还提高了康复效果。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案例研究</a:t>
            </a:r>
            <a:endParaRPr lang="zh-CN" altLang="en-US" sz="2800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7544" y="1898239"/>
            <a:ext cx="4514850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642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4" y="1630811"/>
            <a:ext cx="5121966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娱乐（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Entertainment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在元宇宙的世界，打造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虚拟游乐园、虚拟演唱会和虚拟现实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游戏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sp>
        <p:nvSpPr>
          <p:cNvPr id="2" name="矩形 1"/>
          <p:cNvSpPr/>
          <p:nvPr/>
        </p:nvSpPr>
        <p:spPr>
          <a:xfrm>
            <a:off x="874644" y="3007430"/>
            <a:ext cx="5547587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虚拟演唱会</a:t>
            </a:r>
          </a:p>
          <a:p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Travis Scott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在 </a:t>
            </a:r>
            <a:r>
              <a:rPr lang="en-US" altLang="zh-CN" dirty="0" err="1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Fortnite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游戏中举办了一场虚拟音乐会，吸引了数百万观众在线参与。通过游戏中的虚拟世界，观众可以体验到与现实音乐会不同的视听盛宴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8" name="Picture 2" descr="Fortnite | Download &amp;amp; Play For Free - Epic Games Sto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759417" y="1826648"/>
            <a:ext cx="4820920" cy="2658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37895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4" y="1630811"/>
            <a:ext cx="512196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虚拟游乐园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The VOID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是一个虚拟现实娱乐体验公司，推出了基于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星球大战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》IP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的虚拟游乐项目。参与者可以穿戴虚拟现实设备，进入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星球大战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的虚拟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世界</a:t>
            </a:r>
            <a:endParaRPr lang="zh-CN" altLang="en-US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电子竞技</a:t>
            </a:r>
            <a:endParaRPr lang="zh-CN" altLang="en-US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League of Legends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是一款广受欢迎的多人在线战斗竞技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游戏。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虚拟世界中的电子竞技不仅为玩家提供了竞技乐趣，还创造了全球性的电竞文化。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endParaRPr lang="en-US" altLang="zh-CN" dirty="0" smtClean="0">
              <a:ea typeface="FZShengShiKaiShuS-EB-GB" panose="02000000000000000000" pitchFamily="2" charset="-122"/>
            </a:endParaRPr>
          </a:p>
          <a:p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应用案例</a:t>
            </a:r>
            <a:endParaRPr lang="zh-CN" altLang="en-US" sz="2800" dirty="0"/>
          </a:p>
        </p:txBody>
      </p:sp>
      <p:pic>
        <p:nvPicPr>
          <p:cNvPr id="5" name="Picture 2" descr="联想创投“未来午餐会”第二期：当红齐天VR黑科技带你穿越古城__财经头条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22231" y="1790582"/>
            <a:ext cx="5223529" cy="29382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08614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6042992" y="1809716"/>
            <a:ext cx="5658679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旅游（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Travel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以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数字化方式捕捉空间的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3D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图像，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游客只需要带上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VR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眼镜便能够来一场“说走就走”的旅行，各种讲解和仿真式的互动更是帮助游客获得超越现实旅游的沉浸式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体验，打破探索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全球各地著名风景和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遗迹的时空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阻碍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宇宙的应用场景</a:t>
            </a:r>
            <a:endParaRPr lang="zh-CN" altLang="en-US" sz="2800" dirty="0"/>
          </a:p>
        </p:txBody>
      </p:sp>
      <p:pic>
        <p:nvPicPr>
          <p:cNvPr id="6146" name="Picture 2" descr="逆水寒带火元宇宙旅游？被聘稻城旅游大使后 又被河南当宣传材料_国内游戏新闻-叶子猪新闻中心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04323" y="1809716"/>
            <a:ext cx="4474387" cy="2533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7902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38200" y="1659697"/>
            <a:ext cx="565867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虚拟旅游体验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en-US" altLang="zh-CN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Google 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Earth VR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是一个虚拟现实应用，用户可以通过虚拟现实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设备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身临其境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地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欣赏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全球范围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内各个角落的风景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和地标建筑，为那些无法亲临的地方提供了全新的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体验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虚拟购物和体验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en-US" altLang="zh-CN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Shopify 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AR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是一个为电子商务网站提供虚拟试穿功能的工具。用户可以使用虚拟现实设备，试穿虚拟服装，查看效果并进行购买决策。这种体验让用户更好地了解商品，提高购物的满足度。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应用案例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2306" y="1962532"/>
            <a:ext cx="4448175" cy="2533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84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5049079" y="4401435"/>
            <a:ext cx="48966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优点</a:t>
            </a:r>
            <a:r>
              <a:rPr lang="en-US" altLang="zh-CN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? &amp; </a:t>
            </a:r>
            <a:r>
              <a:rPr lang="zh-CN" altLang="en-US" sz="20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缺点</a:t>
            </a:r>
            <a:r>
              <a:rPr lang="en-US" altLang="zh-CN" sz="20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?</a:t>
            </a:r>
            <a:endParaRPr lang="en-US" altLang="zh-CN" sz="20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如何正确对待元宇宙</a:t>
            </a:r>
            <a:endParaRPr lang="zh-CN" altLang="en-US" sz="2800" dirty="0"/>
          </a:p>
        </p:txBody>
      </p:sp>
      <p:pic>
        <p:nvPicPr>
          <p:cNvPr id="5" name="图片 4"/>
          <p:cNvPicPr>
            <a:picLocks noChangeAspect="1"/>
          </p:cNvPicPr>
          <p:nvPr>
            <p:custDataLst>
              <p:tags r:id="rId1"/>
            </p:custDataLst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77597" y="1554239"/>
            <a:ext cx="9369325" cy="2456847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7280" h="4320">
                <a:moveTo>
                  <a:pt x="0" y="0"/>
                </a:moveTo>
                <a:lnTo>
                  <a:pt x="17280" y="0"/>
                </a:lnTo>
                <a:lnTo>
                  <a:pt x="17280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effectLst>
            <a:outerShdw blurRad="457200" dist="50800" dir="2700000" algn="tl" rotWithShape="0">
              <a:srgbClr val="000000">
                <a:alpha val="2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58267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B0FCB3F5-0BE8-4979-9C64-4B1A2F28B9B8}"/>
              </a:ext>
            </a:extLst>
          </p:cNvPr>
          <p:cNvCxnSpPr>
            <a:cxnSpLocks/>
          </p:cNvCxnSpPr>
          <p:nvPr/>
        </p:nvCxnSpPr>
        <p:spPr>
          <a:xfrm>
            <a:off x="658850" y="608428"/>
            <a:ext cx="832279" cy="0"/>
          </a:xfrm>
          <a:prstGeom prst="line">
            <a:avLst/>
          </a:prstGeom>
          <a:ln w="127000">
            <a:solidFill>
              <a:srgbClr val="9A00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97B4B17F-A7FB-4A54-8A3A-8D95557CF655}"/>
              </a:ext>
            </a:extLst>
          </p:cNvPr>
          <p:cNvSpPr txBox="1"/>
          <p:nvPr/>
        </p:nvSpPr>
        <p:spPr>
          <a:xfrm>
            <a:off x="-11561" y="698098"/>
            <a:ext cx="40806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目录 </a:t>
            </a:r>
            <a:r>
              <a:rPr lang="en-US" altLang="zh-CN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FZDaWeiTiS-R-GB" panose="02000000000000000000" pitchFamily="2" charset="-122"/>
                <a:ea typeface="FZDaWeiTiS-R-GB" panose="02000000000000000000" pitchFamily="2" charset="-122"/>
                <a:cs typeface="字魂105号-简雅黑" panose="00000500000000000000" pitchFamily="2" charset="-122"/>
              </a:rPr>
              <a:t>CONTENTS</a:t>
            </a:r>
            <a:endParaRPr lang="zh-CN" altLang="en-US" sz="4400" dirty="0">
              <a:solidFill>
                <a:schemeClr val="tx1">
                  <a:lumMod val="75000"/>
                  <a:lumOff val="25000"/>
                </a:schemeClr>
              </a:solidFill>
              <a:latin typeface="FZDaWeiTiS-R-GB" panose="02000000000000000000" pitchFamily="2" charset="-122"/>
              <a:ea typeface="FZDaWeiTiS-R-GB" panose="02000000000000000000" pitchFamily="2" charset="-122"/>
              <a:cs typeface="字魂105号-简雅黑" panose="00000500000000000000" pitchFamily="2" charset="-122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99F156FE-098B-4F13-A047-087ECBAE02ED}"/>
              </a:ext>
            </a:extLst>
          </p:cNvPr>
          <p:cNvGrpSpPr/>
          <p:nvPr/>
        </p:nvGrpSpPr>
        <p:grpSpPr>
          <a:xfrm>
            <a:off x="4553600" y="2213965"/>
            <a:ext cx="4603678" cy="769441"/>
            <a:chOff x="1184078" y="2313500"/>
            <a:chExt cx="4603678" cy="769441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52985198-C99D-4CFF-A894-6111645051F8}"/>
                </a:ext>
              </a:extLst>
            </p:cNvPr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01</a:t>
              </a:r>
              <a:endParaRPr lang="zh-CN" altLang="en-US" sz="4400" b="1" dirty="0"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8447D9F-1C00-402C-A732-C00E1DECEAEF}"/>
                </a:ext>
              </a:extLst>
            </p:cNvPr>
            <p:cNvSpPr txBox="1"/>
            <p:nvPr/>
          </p:nvSpPr>
          <p:spPr>
            <a:xfrm>
              <a:off x="2029462" y="233349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是什么？</a:t>
              </a:r>
              <a:endPara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609DF51B-3598-433D-A71C-78552F5C8E20}"/>
                </a:ext>
              </a:extLst>
            </p:cNvPr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元宇宙的发展历程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A254C3D5-9971-482B-82C5-5633FAA4064B}"/>
                </a:ext>
              </a:extLst>
            </p:cNvPr>
            <p:cNvCxnSpPr>
              <a:cxnSpLocks/>
            </p:cNvCxnSpPr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D87BF79B-D74C-6643-8CC4-B38EF19DEEF8}"/>
              </a:ext>
            </a:extLst>
          </p:cNvPr>
          <p:cNvGrpSpPr/>
          <p:nvPr/>
        </p:nvGrpSpPr>
        <p:grpSpPr>
          <a:xfrm>
            <a:off x="4569490" y="3223683"/>
            <a:ext cx="4603678" cy="769441"/>
            <a:chOff x="1184078" y="2313500"/>
            <a:chExt cx="4603678" cy="769441"/>
          </a:xfrm>
        </p:grpSpPr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B4DCA9D8-E7FD-5247-837E-9969D4277DCF}"/>
                </a:ext>
              </a:extLst>
            </p:cNvPr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02</a:t>
              </a:r>
              <a:endParaRPr lang="zh-CN" altLang="en-US" sz="4400" b="1" dirty="0"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01F46BB3-0728-A742-B1D0-0EBAE33A92DE}"/>
                </a:ext>
              </a:extLst>
            </p:cNvPr>
            <p:cNvSpPr txBox="1"/>
            <p:nvPr/>
          </p:nvSpPr>
          <p:spPr>
            <a:xfrm>
              <a:off x="2029462" y="2333498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为什么</a:t>
              </a:r>
              <a:r>
                <a:rPr lang="zh-CN" altLang="en-US" sz="2400" dirty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？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0BB252C-FDE8-F044-9891-DD8EFAE3F8B7}"/>
                </a:ext>
              </a:extLst>
            </p:cNvPr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元宇宙的技术构成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20" name="直接连接符 33">
              <a:extLst>
                <a:ext uri="{FF2B5EF4-FFF2-40B4-BE49-F238E27FC236}">
                  <a16:creationId xmlns:a16="http://schemas.microsoft.com/office/drawing/2014/main" id="{52ECB71F-BA10-9449-886E-3F370263FCE3}"/>
                </a:ext>
              </a:extLst>
            </p:cNvPr>
            <p:cNvCxnSpPr>
              <a:cxnSpLocks/>
            </p:cNvCxnSpPr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DF954C39-5914-F446-981C-DF0276C542A0}"/>
              </a:ext>
            </a:extLst>
          </p:cNvPr>
          <p:cNvGrpSpPr/>
          <p:nvPr/>
        </p:nvGrpSpPr>
        <p:grpSpPr>
          <a:xfrm>
            <a:off x="4569490" y="4226130"/>
            <a:ext cx="4603678" cy="769441"/>
            <a:chOff x="1184078" y="2313500"/>
            <a:chExt cx="4603678" cy="769441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BD4FA2CE-430D-BB40-B240-3DCDBEC30385}"/>
                </a:ext>
              </a:extLst>
            </p:cNvPr>
            <p:cNvSpPr txBox="1"/>
            <p:nvPr/>
          </p:nvSpPr>
          <p:spPr>
            <a:xfrm>
              <a:off x="1184078" y="2313500"/>
              <a:ext cx="83227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b="1" dirty="0">
                  <a:latin typeface="FZCuHeiSongS-B-GB" panose="02000000000000000000" pitchFamily="2" charset="-122"/>
                  <a:ea typeface="FZCuHeiSongS-B-GB" panose="02000000000000000000" pitchFamily="2" charset="-122"/>
                  <a:cs typeface="字魂105号-简雅黑" panose="00000500000000000000" pitchFamily="2" charset="-122"/>
                </a:rPr>
                <a:t>03</a:t>
              </a:r>
              <a:endParaRPr lang="zh-CN" altLang="en-US" sz="4400" b="1" dirty="0">
                <a:latin typeface="FZCuHeiSongS-B-GB" panose="02000000000000000000" pitchFamily="2" charset="-122"/>
                <a:ea typeface="FZCuHeiSongS-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6D0A9675-89B0-B642-9A9C-016E29E49646}"/>
                </a:ext>
              </a:extLst>
            </p:cNvPr>
            <p:cNvSpPr txBox="1"/>
            <p:nvPr/>
          </p:nvSpPr>
          <p:spPr>
            <a:xfrm>
              <a:off x="2029462" y="2333498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dirty="0" smtClean="0"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怎么用</a:t>
              </a:r>
              <a:endPara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05F42E2E-8BCF-6245-B02A-268C18E0FF54}"/>
                </a:ext>
              </a:extLst>
            </p:cNvPr>
            <p:cNvSpPr txBox="1"/>
            <p:nvPr/>
          </p:nvSpPr>
          <p:spPr>
            <a:xfrm>
              <a:off x="2029462" y="2690950"/>
              <a:ext cx="3758294" cy="33948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zh-CN" altLang="en-US" sz="16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FZShengShiKaiShuS-EB-GB" panose="02000000000000000000" pitchFamily="2" charset="-122"/>
                  <a:ea typeface="FZShengShiKaiShuS-EB-GB" panose="02000000000000000000" pitchFamily="2" charset="-122"/>
                  <a:cs typeface="字魂105号-简雅黑" panose="00000500000000000000" pitchFamily="2" charset="-122"/>
                </a:rPr>
                <a:t>元宇宙的应用与挑战</a:t>
              </a:r>
              <a:endParaRPr lang="zh-CN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endParaRPr>
            </a:p>
          </p:txBody>
        </p:sp>
        <p:cxnSp>
          <p:nvCxnSpPr>
            <p:cNvPr id="25" name="直接连接符 33">
              <a:extLst>
                <a:ext uri="{FF2B5EF4-FFF2-40B4-BE49-F238E27FC236}">
                  <a16:creationId xmlns:a16="http://schemas.microsoft.com/office/drawing/2014/main" id="{850A0144-379C-1B41-A05A-A833AB5FE34B}"/>
                </a:ext>
              </a:extLst>
            </p:cNvPr>
            <p:cNvCxnSpPr>
              <a:cxnSpLocks/>
            </p:cNvCxnSpPr>
            <p:nvPr/>
          </p:nvCxnSpPr>
          <p:spPr>
            <a:xfrm>
              <a:off x="2029462" y="2409554"/>
              <a:ext cx="0" cy="577334"/>
            </a:xfrm>
            <a:prstGeom prst="line">
              <a:avLst/>
            </a:prstGeom>
            <a:ln w="63500">
              <a:solidFill>
                <a:srgbClr val="9A000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1" name="直接连接符 10">
            <a:extLst>
              <a:ext uri="{FF2B5EF4-FFF2-40B4-BE49-F238E27FC236}">
                <a16:creationId xmlns:a16="http://schemas.microsoft.com/office/drawing/2014/main" id="{D41A8F1D-0315-F840-A9E5-8540C469411F}"/>
              </a:ext>
            </a:extLst>
          </p:cNvPr>
          <p:cNvCxnSpPr>
            <a:cxnSpLocks/>
          </p:cNvCxnSpPr>
          <p:nvPr/>
        </p:nvCxnSpPr>
        <p:spPr>
          <a:xfrm>
            <a:off x="-11561" y="5606199"/>
            <a:ext cx="1315428" cy="0"/>
          </a:xfrm>
          <a:prstGeom prst="line">
            <a:avLst/>
          </a:prstGeom>
          <a:ln w="57150">
            <a:solidFill>
              <a:srgbClr val="9A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图片 31">
            <a:extLst>
              <a:ext uri="{FF2B5EF4-FFF2-40B4-BE49-F238E27FC236}">
                <a16:creationId xmlns:a16="http://schemas.microsoft.com/office/drawing/2014/main" id="{64C834D2-30E4-A143-BF5E-9C2AEA04F0A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822427" y="1670079"/>
            <a:ext cx="1639068" cy="3733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7655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492488" y="1538046"/>
            <a:ext cx="565867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元宇宙为人们提供了全新的虚拟体验和交互方式，创造了丰富的教育、娱乐、社交和艺术等应用场景，带来了创新和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便利，有潜力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推动数字经济的发展，创造新的商机和就业机会。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但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我们不能忽视其有害的一面，如使用者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成瘾。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它可以在很长一段时间内对身心造成影响，比如抑郁、焦虑，以及其他与静止型生活方式相关的各种伤害，比如心血管疾病的风险增加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。此外，虚拟世界增加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了隐私和安全的风险</a:t>
            </a: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两面性</a:t>
            </a:r>
            <a:endParaRPr lang="zh-CN" altLang="en-US" sz="2800" dirty="0"/>
          </a:p>
        </p:txBody>
      </p:sp>
      <p:pic>
        <p:nvPicPr>
          <p:cNvPr id="7170" name="Picture 2" descr="互联网时代下，人们更孤独了吗？_澎湃号·湃客_澎湃新闻-The Paper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27304" y="3864724"/>
            <a:ext cx="2690643" cy="14361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人类一直生活在虚拟世界？甚至可能有一千年了，你有察觉到吗？_腾讯新闻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27303" y="1538046"/>
            <a:ext cx="2690643" cy="204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2011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67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（</a:t>
            </a:r>
            <a:r>
              <a:rPr lang="en-US" altLang="zh-CN" sz="2400" dirty="0" err="1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Metaverse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）的起源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1825625"/>
            <a:ext cx="6331227" cy="3408984"/>
          </a:xfrm>
        </p:spPr>
        <p:txBody>
          <a:bodyPr>
            <a:normAutofit/>
          </a:bodyPr>
          <a:lstStyle/>
          <a:p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元宇宙概念并不新鲜，最早出自科幻小说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雪崩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（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1992,Neal Stephenson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）。</a:t>
            </a:r>
            <a:endParaRPr lang="en-US" altLang="zh-CN" sz="18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小说中描绘的元宇宙是一个脱离于现实世界，却始终在线的平行数字世界，人们通过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VR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设备以虚拟化身自由生活</a:t>
            </a:r>
            <a:endParaRPr lang="en-US" altLang="zh-CN" sz="18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22587" y="1350859"/>
            <a:ext cx="3777877" cy="377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118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</a:t>
            </a:r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发展</a:t>
            </a:r>
            <a:endParaRPr lang="zh-CN" altLang="en-US" sz="28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99920" y="1591614"/>
            <a:ext cx="5721627" cy="4351338"/>
          </a:xfrm>
        </p:spPr>
        <p:txBody>
          <a:bodyPr>
            <a:normAutofit/>
          </a:bodyPr>
          <a:lstStyle/>
          <a:p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2020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4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月，美国歌手在游戏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堡垒之夜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中举办“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Astronomical”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虚拟演唱会，创造游戏史上音乐现场最高同时在线观看人数纪录</a:t>
            </a:r>
          </a:p>
          <a:p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2020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5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月，受到疫情影响，许多学校毕业典礼都被取消，但美国加州大学伯克利分校的毕业生们在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《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我的世界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》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游戏中，以虚拟身份完成了毕业典礼</a:t>
            </a:r>
          </a:p>
          <a:p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2021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10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月，</a:t>
            </a:r>
            <a:r>
              <a:rPr lang="en-US" altLang="zh-CN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Facebook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公司更名为</a:t>
            </a:r>
            <a:r>
              <a:rPr lang="en-US" altLang="zh-CN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Meta</a:t>
            </a:r>
            <a:r>
              <a:rPr lang="zh-CN" altLang="en-US" sz="18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，取自</a:t>
            </a:r>
            <a:r>
              <a:rPr lang="en-US" altLang="zh-CN" sz="1800" dirty="0" err="1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MetaVerse</a:t>
            </a:r>
            <a:r>
              <a:rPr lang="zh-CN" altLang="en-US" sz="18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的前缀，意思是包涵万物无所不</a:t>
            </a:r>
            <a:r>
              <a:rPr lang="zh-CN" altLang="en-US" sz="180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联</a:t>
            </a:r>
            <a:r>
              <a:rPr lang="zh-CN" altLang="en-US" sz="180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。</a:t>
            </a:r>
            <a:endParaRPr lang="en-US" altLang="zh-CN" sz="1800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6743" y="1591614"/>
            <a:ext cx="4802505" cy="2728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93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90521" y="1692883"/>
            <a:ext cx="4728845" cy="2665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/>
          <p:cNvSpPr/>
          <p:nvPr/>
        </p:nvSpPr>
        <p:spPr>
          <a:xfrm>
            <a:off x="874643" y="1630811"/>
            <a:ext cx="5658679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事实上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，元宇宙离我们的生活不远。游戏的开放世界形成了元宇宙的早期基础。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2003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年的虚拟世界平台“第二人生”通常被称为第一个元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此外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，还有魔兽世界、 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Minecraft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、 </a:t>
            </a:r>
            <a:r>
              <a:rPr lang="en-US" altLang="zh-CN" dirty="0" err="1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Fortnite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 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等等。它们都包含了元宇宙的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概念</a:t>
            </a:r>
            <a:endParaRPr lang="en-US" altLang="zh-CN" dirty="0" smtClean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简而言之，元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宇宙是人类利用数字技术构建的虚拟世界，由真实世界映射而成，可以与真实世界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互动，并为现实世界中的经济和社会带来影响</a:t>
            </a:r>
            <a:endParaRPr lang="zh-CN" altLang="en-US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宇宙的定义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583928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3" y="1630811"/>
            <a:ext cx="606287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“元宇宙”没有任何新技术，而是集成了许多现有技术，如区块链、交互式、云计算、</a:t>
            </a:r>
            <a:r>
              <a:rPr lang="en-US" altLang="zh-CN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5G</a:t>
            </a:r>
            <a:r>
              <a:rPr lang="zh-CN" altLang="en-US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、人工智能</a:t>
            </a:r>
            <a:r>
              <a:rPr lang="zh-CN" altLang="en-US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等</a:t>
            </a: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>
              <a:latin typeface="FZShengShiKaiShuS-EB-GB" panose="02000000000000000000" pitchFamily="2" charset="-122"/>
              <a:ea typeface="FZShengShiKaiShuS-EB-GB" panose="02000000000000000000" pitchFamily="2" charset="-122"/>
              <a:cs typeface="字魂105号-简雅黑" panose="000005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区块链，一种分布式、去中心化的数据存储和交易验证技术，分布式账本技术，用于记录和验证交易。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账本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通过</a:t>
            </a:r>
            <a:r>
              <a:rPr lang="zh-CN" altLang="en-US" dirty="0">
                <a:ea typeface="FZShengShiKaiShuS-EB-GB" panose="02000000000000000000" pitchFamily="2" charset="-122"/>
              </a:rPr>
              <a:t>不可篡改的区块链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结构链接，加密哈希方式实现</a:t>
            </a:r>
            <a:r>
              <a:rPr lang="zh-CN" altLang="en-US" dirty="0">
                <a:ea typeface="FZShengShiKaiShuS-EB-GB" panose="02000000000000000000" pitchFamily="2" charset="-122"/>
              </a:rPr>
              <a:t>高度安全性和透明性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/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宇宙的技术构成</a:t>
            </a:r>
            <a:endParaRPr lang="zh-CN" altLang="en-US" sz="2800" dirty="0"/>
          </a:p>
        </p:txBody>
      </p:sp>
      <p:pic>
        <p:nvPicPr>
          <p:cNvPr id="1026" name="Picture 2" descr="元宇宙的技术构成图片。第 2 个图像，共 4 个图像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865268" y="1358348"/>
            <a:ext cx="3586164" cy="35861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52913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38200" y="1266481"/>
            <a:ext cx="606287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 smtClean="0">
                <a:ea typeface="FZShengShiKaiShuS-EB-GB" panose="02000000000000000000" pitchFamily="2" charset="-122"/>
              </a:rPr>
              <a:t>核心</a:t>
            </a:r>
            <a:r>
              <a:rPr lang="zh-CN" altLang="en-US" dirty="0">
                <a:ea typeface="FZShengShiKaiShuS-EB-GB" panose="02000000000000000000" pitchFamily="2" charset="-122"/>
              </a:rPr>
              <a:t>特征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去中心化：无需中央机构，参与者共同维护账本。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透明性：所有交易信息公开可查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，可验证。</a:t>
            </a:r>
            <a:endParaRPr lang="zh-CN" altLang="en-US" dirty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安全性：使用加密确保数据的保密性和完整性。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不可篡改：一旦记录在区块链上，很难修改，确保历史数据的可信性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endParaRPr lang="en-US" altLang="zh-CN" dirty="0" smtClean="0">
              <a:ea typeface="FZShengShiKaiShuS-EB-GB" panose="02000000000000000000" pitchFamily="2" charset="-122"/>
            </a:endParaRPr>
          </a:p>
          <a:p>
            <a:r>
              <a:rPr lang="zh-CN" altLang="en-US" dirty="0" smtClean="0">
                <a:ea typeface="FZShengShiKaiShuS-EB-GB" panose="02000000000000000000" pitchFamily="2" charset="-122"/>
              </a:rPr>
              <a:t>应用</a:t>
            </a:r>
            <a:r>
              <a:rPr lang="zh-CN" altLang="en-US" dirty="0">
                <a:ea typeface="FZShengShiKaiShuS-EB-GB" panose="02000000000000000000" pitchFamily="2" charset="-122"/>
              </a:rPr>
              <a:t>领域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加密货币：比特币、以太币等，用于去中心化的价值交换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zh-CN" altLang="en-US" dirty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数字身份：安全管理个人身份信息，减少身份盗窃风险。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医疗记录：确保医疗数据的安全、共享和隐私保护。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投票系统：透明公正的选举和投票过程，防止操纵。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>
              <a:ea typeface="FZShengShiKaiShuS-EB-GB" panose="02000000000000000000" pitchFamily="2" charset="-122"/>
            </a:endParaRP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区块链</a:t>
            </a:r>
            <a:endParaRPr lang="zh-CN" altLang="en-US" sz="2800" dirty="0"/>
          </a:p>
        </p:txBody>
      </p:sp>
      <p:pic>
        <p:nvPicPr>
          <p:cNvPr id="9" name="Picture 2" descr="一文弄懂区块链技术原理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268715" y="1600199"/>
            <a:ext cx="4251875" cy="3321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584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38200" y="1252193"/>
            <a:ext cx="6062870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dirty="0">
              <a:ea typeface="FZShengShiKaiShuS-EB-GB" panose="02000000000000000000" pitchFamily="2" charset="-122"/>
            </a:endParaRPr>
          </a:p>
          <a:p>
            <a:r>
              <a:rPr lang="zh-CN" altLang="en-US" dirty="0" smtClean="0">
                <a:ea typeface="FZShengShiKaiShuS-EB-GB" panose="02000000000000000000" pitchFamily="2" charset="-122"/>
              </a:rPr>
              <a:t>前景</a:t>
            </a:r>
            <a:endParaRPr lang="zh-CN" altLang="en-US" dirty="0">
              <a:ea typeface="FZShengShiKaiShuS-EB-GB" panose="02000000000000000000" pitchFamily="2" charset="-122"/>
            </a:endParaRPr>
          </a:p>
          <a:p>
            <a:endParaRPr lang="zh-CN" altLang="en-US" dirty="0">
              <a:ea typeface="FZShengShiKaiShuS-EB-GB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金融创新：改变传统金融体系，提供更快、更便宜的跨境支付和服务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去</a:t>
            </a:r>
            <a:r>
              <a:rPr lang="zh-CN" altLang="en-US" dirty="0">
                <a:ea typeface="FZShengShiKaiShuS-EB-GB" panose="02000000000000000000" pitchFamily="2" charset="-122"/>
              </a:rPr>
              <a:t>中心化应用：促进社交网络、媒体和内容创作的去中心化，减少中间商的影响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物</a:t>
            </a:r>
            <a:r>
              <a:rPr lang="zh-CN" altLang="en-US" dirty="0">
                <a:ea typeface="FZShengShiKaiShuS-EB-GB" panose="02000000000000000000" pitchFamily="2" charset="-122"/>
              </a:rPr>
              <a:t>联网安全：保护物联网设备间的通信，增强网络安全性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数字</a:t>
            </a:r>
            <a:r>
              <a:rPr lang="zh-CN" altLang="en-US" dirty="0">
                <a:ea typeface="FZShengShiKaiShuS-EB-GB" panose="02000000000000000000" pitchFamily="2" charset="-122"/>
              </a:rPr>
              <a:t>治理：创造透明、可信的数字化治理模式。</a:t>
            </a: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区块链</a:t>
            </a:r>
            <a:endParaRPr lang="zh-CN" altLang="en-US" sz="2800" dirty="0"/>
          </a:p>
        </p:txBody>
      </p:sp>
      <p:pic>
        <p:nvPicPr>
          <p:cNvPr id="9" name="Picture 2" descr="区块链图片素材-正版创意图片401719705-摄图网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22746" y="1630811"/>
            <a:ext cx="3482940" cy="2069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区块链图片素材-正版创意图片401724285-摄图网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22746" y="3700326"/>
            <a:ext cx="3482940" cy="1931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64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874643" y="1630811"/>
            <a:ext cx="606287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交互式包括</a:t>
            </a:r>
            <a:r>
              <a:rPr lang="en-US" altLang="zh-CN" dirty="0">
                <a:ea typeface="FZShengShiKaiShuS-EB-GB" panose="02000000000000000000" pitchFamily="2" charset="-122"/>
              </a:rPr>
              <a:t>AR/VR</a:t>
            </a:r>
            <a:r>
              <a:rPr lang="zh-CN" altLang="en-US" dirty="0">
                <a:ea typeface="FZShengShiKaiShuS-EB-GB" panose="02000000000000000000" pitchFamily="2" charset="-122"/>
              </a:rPr>
              <a:t>，能够对用户的输入做出反应，实现实时交互和参与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 smtClean="0">
                <a:ea typeface="FZShengShiKaiShuS-EB-GB" panose="02000000000000000000" pitchFamily="2" charset="-122"/>
              </a:rPr>
              <a:t>云</a:t>
            </a:r>
            <a:r>
              <a:rPr lang="zh-CN" altLang="en-US" dirty="0">
                <a:ea typeface="FZShengShiKaiShuS-EB-GB" panose="02000000000000000000" pitchFamily="2" charset="-122"/>
              </a:rPr>
              <a:t>计算，通过网络提供计算资源和服务，以便随时随地访问、共享和管理数据、应用程序和计算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能力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dirty="0">
                <a:ea typeface="FZShengShiKaiShuS-EB-GB" panose="02000000000000000000" pitchFamily="2" charset="-122"/>
              </a:rPr>
              <a:t>5G</a:t>
            </a:r>
            <a:r>
              <a:rPr lang="zh-CN" altLang="en-US" dirty="0">
                <a:ea typeface="FZShengShiKaiShuS-EB-GB" panose="02000000000000000000" pitchFamily="2" charset="-122"/>
              </a:rPr>
              <a:t>，第五代移动通信技术，具有更高的速度、更低的延迟和更大的连接密度，为物联网和智能应用提供更快、更稳定的无线网络连接</a:t>
            </a:r>
            <a:r>
              <a:rPr lang="zh-CN" altLang="en-US" dirty="0" smtClean="0">
                <a:ea typeface="FZShengShiKaiShuS-EB-GB" panose="02000000000000000000" pitchFamily="2" charset="-122"/>
              </a:rPr>
              <a:t>。</a:t>
            </a: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>
                <a:ea typeface="FZShengShiKaiShuS-EB-GB" panose="02000000000000000000" pitchFamily="2" charset="-122"/>
              </a:rPr>
              <a:t>人工智能，一种模拟人类智能思维和学习能力的技术，使计算机能够自主执行任务、做出决策并解决问题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zh-CN" altLang="en-US" dirty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 smtClean="0">
              <a:ea typeface="FZShengShiKaiShuS-EB-GB" panose="02000000000000000000" pitchFamily="2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dirty="0">
              <a:ea typeface="FZShengShiKaiShuS-EB-GB" panose="02000000000000000000" pitchFamily="2" charset="-122"/>
            </a:endParaRPr>
          </a:p>
        </p:txBody>
      </p:sp>
      <p:sp>
        <p:nvSpPr>
          <p:cNvPr id="7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906617" cy="993223"/>
          </a:xfrm>
        </p:spPr>
        <p:txBody>
          <a:bodyPr>
            <a:normAutofit/>
          </a:bodyPr>
          <a:lstStyle/>
          <a:p>
            <a:r>
              <a:rPr lang="zh-CN" altLang="en-US" sz="2400" dirty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元</a:t>
            </a:r>
            <a:r>
              <a:rPr lang="zh-CN" altLang="en-US" sz="2400" dirty="0" smtClean="0">
                <a:latin typeface="FZShengShiKaiShuS-EB-GB" panose="02000000000000000000" pitchFamily="2" charset="-122"/>
                <a:ea typeface="FZShengShiKaiShuS-EB-GB" panose="02000000000000000000" pitchFamily="2" charset="-122"/>
                <a:cs typeface="字魂105号-简雅黑" panose="00000500000000000000" pitchFamily="2" charset="-122"/>
              </a:rPr>
              <a:t>宇宙的技术构成</a:t>
            </a:r>
            <a:endParaRPr lang="zh-CN" altLang="en-US" sz="2800" dirty="0"/>
          </a:p>
        </p:txBody>
      </p:sp>
      <p:pic>
        <p:nvPicPr>
          <p:cNvPr id="9" name="Picture 4" descr="人工智能图片素材-正版创意图片500674648-摄图网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53226" y="1358348"/>
            <a:ext cx="3103258" cy="19413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云计算图片素材_免费下载_jpg图片格式_VRF高清图片500625599_摄图网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253226" y="3444873"/>
            <a:ext cx="3103258" cy="2068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6966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184*194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5548_1*d*1"/>
  <p:tag name="KSO_WM_TEMPLATE_CATEGORY" val="diagram"/>
  <p:tag name="KSO_WM_TEMPLATE_INDEX" val="20215548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9c2b9d9d035a4a8da41cfbaf133e5b97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65d8df3b28664f018dbb92edb4e819a4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c4054ed1e2fb7ffd1"/>
  <p:tag name="KSO_WM_TEMPLATE_ASSEMBLE_GROUPID" val="60656ecc4054ed1e2fb7ffd1"/>
  <p:tag name="KSO_WM_UNIT_PICTURE_CLIP_FLAG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1142*1777"/>
  <p:tag name="KSO_WM_UNIT_HIGHLIGHT" val="0"/>
  <p:tag name="KSO_WM_UNIT_COMPATIBLE" val="1"/>
  <p:tag name="KSO_WM_UNIT_DIAGRAM_ISNUMVISUAL" val="0"/>
  <p:tag name="KSO_WM_UNIT_DIAGRAM_ISREFERUNIT" val="0"/>
  <p:tag name="KSO_WM_UNIT_TYPE" val="d"/>
  <p:tag name="KSO_WM_UNIT_INDEX" val="1"/>
  <p:tag name="KSO_WM_UNIT_ID" val="diagram20213341_1*d*1"/>
  <p:tag name="KSO_WM_TEMPLATE_CATEGORY" val="diagram"/>
  <p:tag name="KSO_WM_TEMPLATE_INDEX" val="20213341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48728ba5738e4ba88aa7e13940ad8c25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lm&quot;,&quot;fill_mode&quot;:&quot;full&quot;,&quot;sacle_strategy&quot;:&quot;smart&quot;}"/>
  <p:tag name="KSO_WM_ASSEMBLE_CHIP_INDEX" val="2bcaac3ac5e2482196498b5d8fb47f26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ce4054ed1e2fb7fff9"/>
  <p:tag name="KSO_WM_TEMPLATE_ASSEMBLE_GROUPID" val="60656ece4054ed1e2fb7fff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VALUE" val="761*3046"/>
  <p:tag name="KSO_WM_UNIT_HIGHLIGHT" val="0"/>
  <p:tag name="KSO_WM_UNIT_COMPATIBLE" val="0"/>
  <p:tag name="KSO_WM_UNIT_DIAGRAM_ISNUMVISUAL" val="0"/>
  <p:tag name="KSO_WM_UNIT_DIAGRAM_ISREFERUNIT" val="0"/>
  <p:tag name="KSO_WM_UNIT_TYPE" val="d"/>
  <p:tag name="KSO_WM_UNIT_INDEX" val="1"/>
  <p:tag name="KSO_WM_UNIT_ID" val="diagram20213293_1*d*1"/>
  <p:tag name="KSO_WM_TEMPLATE_CATEGORY" val="diagram"/>
  <p:tag name="KSO_WM_TEMPLATE_INDEX" val="20213293"/>
  <p:tag name="KSO_WM_UNIT_LAYERLEVEL" val="1"/>
  <p:tag name="KSO_WM_TAG_VERSION" val="1.0"/>
  <p:tag name="KSO_WM_BEAUTIFY_FLAG" val="#wm#"/>
  <p:tag name="KSO_WM_CHIP_GROUPID" val="5e7310da9a230a26b9e88a19"/>
  <p:tag name="KSO_WM_CHIP_XID" val="5e7310da9a230a26b9e88a1a"/>
  <p:tag name="KSO_WM_UNIT_DEC_AREA_ID" val="b70147af73bb4ff19185f91daaa50ec0"/>
  <p:tag name="KSO_WM_UNIT_DECORATE_INFO" val="{&quot;ReferentInfo&quot;:{&quot;Id&quot;:&quot;slide&quot;,&quot;X&quot;:{&quot;Pos&quot;:0},&quot;Y&quot;:{&quot;Pos&quot;:0}},&quot;DecorateInfoX&quot;:{&quot;Pos&quot;:0,&quot;IsAbs&quot;:false},&quot;DecorateInfoY&quot;:{&quot;Pos&quot;:0,&quot;IsAbs&quot;:false},&quot;DecorateInfoW&quot;:{&quot;IsAbs&quot;:false},&quot;DecorateInfoH&quot;:{&quot;IsAbs&quot;:false},&quot;whChangeMode&quot;:0}"/>
  <p:tag name="KSO_WM_UNIT_SM_LIMIT_TYPE" val="2"/>
  <p:tag name="KSO_WM_CHIP_FILLAREA_FILL_RULE" val="{&quot;fill_align&quot;:&quot;cm&quot;,&quot;fill_mode&quot;:&quot;full&quot;,&quot;sacle_strategy&quot;:&quot;smart&quot;}"/>
  <p:tag name="KSO_WM_ASSEMBLE_CHIP_INDEX" val="17cd97d321b14dcdae62f5756174472a"/>
  <p:tag name="KSO_WM_UNIT_SUPPORT_UNIT_TYPE" val="[&quot;l&quot;,&quot;m&quot;,&quot;n&quot;,&quot;o&quot;,&quot;p&quot;,&quot;q&quot;,&quot;r&quot;,&quot;δ&quot;,&quot;ε&quot;,&quot;ζ&quot;,&quot;η&quot;,&quot;d&quot;,&quot;α&quot;,&quot;β&quot;,&quot;θ&quot;]"/>
  <p:tag name="KSO_WM_TEMPLATE_ASSEMBLE_XID" val="60656ed74054ed1e2fb8007d"/>
  <p:tag name="KSO_WM_TEMPLATE_ASSEMBLE_GROUPID" val="60656ed74054ed1e2fb8007d"/>
  <p:tag name="KSO_WM_UNIT_PICTURE_CLIP_FLAG" val="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1842</Words>
  <Application>Microsoft Office PowerPoint</Application>
  <PresentationFormat>宽屏</PresentationFormat>
  <Paragraphs>146</Paragraphs>
  <Slides>21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2" baseType="lpstr">
      <vt:lpstr>FZCuHeiSongS-B-GB</vt:lpstr>
      <vt:lpstr>FZDaWeiTiS-R-GB</vt:lpstr>
      <vt:lpstr>FZShengShiKaiShuS-EB-GB</vt:lpstr>
      <vt:lpstr>等线</vt:lpstr>
      <vt:lpstr>宋体</vt:lpstr>
      <vt:lpstr>微软雅黑</vt:lpstr>
      <vt:lpstr>字魂105号-简雅黑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元宇宙（Metaverse）的起源</vt:lpstr>
      <vt:lpstr>元宇宙的发展</vt:lpstr>
      <vt:lpstr>元宇宙的定义</vt:lpstr>
      <vt:lpstr>元宇宙的技术构成</vt:lpstr>
      <vt:lpstr>区块链</vt:lpstr>
      <vt:lpstr>区块链</vt:lpstr>
      <vt:lpstr>元宇宙的技术构成</vt:lpstr>
      <vt:lpstr>元宇宙的技术支撑</vt:lpstr>
      <vt:lpstr>元宇宙的应用场景</vt:lpstr>
      <vt:lpstr>案例研究（Cases）</vt:lpstr>
      <vt:lpstr>元宇宙的应用场景</vt:lpstr>
      <vt:lpstr>案例研究</vt:lpstr>
      <vt:lpstr>元宇宙的应用场景</vt:lpstr>
      <vt:lpstr>应用案例</vt:lpstr>
      <vt:lpstr>元宇宙的应用场景</vt:lpstr>
      <vt:lpstr>应用案例</vt:lpstr>
      <vt:lpstr>如何正确对待元宇宙</vt:lpstr>
      <vt:lpstr>元宇宙的两面性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dell</dc:creator>
  <cp:lastModifiedBy>李蓉_计算机学院</cp:lastModifiedBy>
  <cp:revision>66</cp:revision>
  <dcterms:created xsi:type="dcterms:W3CDTF">2021-11-04T01:56:42Z</dcterms:created>
  <dcterms:modified xsi:type="dcterms:W3CDTF">2023-08-08T16:09:12Z</dcterms:modified>
</cp:coreProperties>
</file>

<file path=docProps/thumbnail.jpeg>
</file>